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2" r:id="rId5"/>
    <p:sldId id="266" r:id="rId6"/>
    <p:sldId id="267" r:id="rId7"/>
    <p:sldId id="260" r:id="rId8"/>
    <p:sldId id="261" r:id="rId9"/>
    <p:sldId id="269" r:id="rId10"/>
    <p:sldId id="263" r:id="rId11"/>
    <p:sldId id="265" r:id="rId12"/>
    <p:sldId id="264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808" autoAdjust="0"/>
  </p:normalViewPr>
  <p:slideViewPr>
    <p:cSldViewPr snapToGrid="0">
      <p:cViewPr varScale="1">
        <p:scale>
          <a:sx n="117" d="100"/>
          <a:sy n="117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42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1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45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1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496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80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823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43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97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7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88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1A2D3-1452-4CC2-8F39-ADB5F0233AD5}" type="datetimeFigureOut">
              <a:rPr lang="de-DE" smtClean="0"/>
              <a:t>11.07.2025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CEB686C-628A-4594-83E7-42B81E879594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2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09044-3CA6-702D-6136-0171EC91C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EDA-project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6A344B-2D68-E9AD-13B9-3EDC48C66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050" dirty="0" err="1"/>
              <a:t>by</a:t>
            </a:r>
            <a:r>
              <a:rPr lang="de-DE" dirty="0"/>
              <a:t> Jonatan Stursberg</a:t>
            </a:r>
          </a:p>
        </p:txBody>
      </p:sp>
    </p:spTree>
    <p:extLst>
      <p:ext uri="{BB962C8B-B14F-4D97-AF65-F5344CB8AC3E}">
        <p14:creationId xmlns:p14="http://schemas.microsoft.com/office/powerpoint/2010/main" val="2281006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4242D-990C-7233-6AB0-BEEFBAB1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A9034F-2CD3-2542-FCF2-FDA43B276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30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C712F-A43C-B936-AABF-F15B6337D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C71AE-229F-58B1-2FA0-C44D66C1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2000" b="1" u="sng" dirty="0"/>
              <a:t>Hypothesis 1 </a:t>
            </a:r>
            <a:br>
              <a:rPr lang="en-US" sz="2000" u="sng" dirty="0"/>
            </a:br>
            <a:r>
              <a:rPr lang="en-US" sz="2000" dirty="0">
                <a:sym typeface="Wingdings" panose="05000000000000000000" pitchFamily="2" charset="2"/>
              </a:rPr>
              <a:t> There should be a correlation between a high house's grade and short time since renovation</a:t>
            </a:r>
            <a:endParaRPr lang="en-US" sz="2000" dirty="0"/>
          </a:p>
        </p:txBody>
      </p:sp>
      <p:pic>
        <p:nvPicPr>
          <p:cNvPr id="5" name="Inhaltsplatzhalter 4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4296CC79-7ECE-9153-3DDC-E42E6E31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31" y="470741"/>
            <a:ext cx="7860019" cy="52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88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6F0A4B-622E-ECA5-C0F3-B219B1CB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GB" sz="1800" b="1" u="sng" dirty="0"/>
              <a:t>Hypothesis 2</a:t>
            </a:r>
            <a:br>
              <a:rPr lang="en-GB" sz="1800" b="1" u="sng" dirty="0"/>
            </a:br>
            <a:r>
              <a:rPr lang="en-GB" sz="1800" dirty="0">
                <a:sym typeface="Wingdings" panose="05000000000000000000" pitchFamily="2" charset="2"/>
              </a:rPr>
              <a:t> There should be a correlation between a high price per </a:t>
            </a:r>
            <a:r>
              <a:rPr lang="en-GB" sz="1800" dirty="0" err="1">
                <a:sym typeface="Wingdings" panose="05000000000000000000" pitchFamily="2" charset="2"/>
              </a:rPr>
              <a:t>sqft</a:t>
            </a:r>
            <a:r>
              <a:rPr lang="en-GB" sz="1800" dirty="0">
                <a:sym typeface="Wingdings" panose="05000000000000000000" pitchFamily="2" charset="2"/>
              </a:rPr>
              <a:t> and the location based on zip-codes.</a:t>
            </a:r>
            <a:endParaRPr lang="en-US" sz="17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Inhaltsplatzhalter 10" descr="Ein Bild, das Reihe,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5169E6D-21A7-E048-1C02-7B8492D88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" r="-2" b="-2"/>
          <a:stretch>
            <a:fillRect/>
          </a:stretch>
        </p:blipFill>
        <p:spPr>
          <a:xfrm>
            <a:off x="3491468" y="325241"/>
            <a:ext cx="8622832" cy="530602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68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575C6-C506-0C8D-7CD7-D335ED67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CDF9A14-DEE1-0FD0-5110-1FDA0547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>
            <a:noAutofit/>
          </a:bodyPr>
          <a:lstStyle/>
          <a:p>
            <a:r>
              <a:rPr lang="en-GB" b="1" u="sng" dirty="0"/>
              <a:t>Hypothesis 3</a:t>
            </a:r>
            <a:br>
              <a:rPr lang="en-GB" sz="3600" b="1" u="sng" dirty="0"/>
            </a:br>
            <a:r>
              <a:rPr lang="en-GB" sz="1600" dirty="0">
                <a:sym typeface="Wingdings" panose="05000000000000000000" pitchFamily="2" charset="2"/>
              </a:rPr>
              <a:t> The higher price correlates to high </a:t>
            </a:r>
            <a:r>
              <a:rPr lang="en-GB" sz="1600" dirty="0" err="1">
                <a:sym typeface="Wingdings" panose="05000000000000000000" pitchFamily="2" charset="2"/>
              </a:rPr>
              <a:t>sqft</a:t>
            </a:r>
            <a:r>
              <a:rPr lang="en-GB" sz="1600" dirty="0">
                <a:sym typeface="Wingdings" panose="05000000000000000000" pitchFamily="2" charset="2"/>
              </a:rPr>
              <a:t> of nearest neighbours' houses.</a:t>
            </a:r>
            <a:br>
              <a:rPr lang="en-GB" sz="1800" dirty="0"/>
            </a:br>
            <a:br>
              <a:rPr lang="en-GB" sz="1050" dirty="0"/>
            </a:br>
            <a:endParaRPr lang="de-DE" sz="1050" dirty="0"/>
          </a:p>
        </p:txBody>
      </p:sp>
      <p:pic>
        <p:nvPicPr>
          <p:cNvPr id="8" name="Inhaltsplatzhalter 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B21FA90-9A0F-62EB-E51C-FC7BDBE08F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64" y="2187046"/>
            <a:ext cx="5536861" cy="3691240"/>
          </a:xfrm>
        </p:spPr>
      </p:pic>
      <p:pic>
        <p:nvPicPr>
          <p:cNvPr id="20" name="Inhaltsplatzhalter 19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1E8FF663-9C71-B827-B336-404ACDEA20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190221"/>
            <a:ext cx="5536861" cy="3691240"/>
          </a:xfrm>
        </p:spPr>
      </p:pic>
    </p:spTree>
    <p:extLst>
      <p:ext uri="{BB962C8B-B14F-4D97-AF65-F5344CB8AC3E}">
        <p14:creationId xmlns:p14="http://schemas.microsoft.com/office/powerpoint/2010/main" val="1335106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6D003-65DB-3485-02FC-E641935AC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F9858D-7C3A-575A-D402-4021B44F7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de-DE" sz="2800" dirty="0"/>
              <a:t>Timing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selling</a:t>
            </a:r>
            <a:r>
              <a:rPr lang="de-DE" sz="2800" dirty="0"/>
              <a:t> and </a:t>
            </a:r>
            <a:r>
              <a:rPr lang="de-DE" sz="2800" dirty="0" err="1"/>
              <a:t>buying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>
                <a:sym typeface="Wingdings" panose="05000000000000000000" pitchFamily="2" charset="2"/>
              </a:rPr>
              <a:t> high </a:t>
            </a:r>
            <a:r>
              <a:rPr lang="de-DE" sz="2800" dirty="0" err="1">
                <a:sym typeface="Wingdings" panose="05000000000000000000" pitchFamily="2" charset="2"/>
              </a:rPr>
              <a:t>profit</a:t>
            </a:r>
            <a:endParaRPr lang="en-US" sz="2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nhaltsplatzhalter 9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88B9CC81-1D89-3A3D-AE01-13186DDBC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543"/>
          <a:stretch>
            <a:fillRect/>
          </a:stretch>
        </p:blipFill>
        <p:spPr>
          <a:xfrm>
            <a:off x="3552064" y="460194"/>
            <a:ext cx="8573358" cy="52755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77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2982E-E14C-CCEA-085B-A359DCD8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personal </a:t>
            </a:r>
            <a:r>
              <a:rPr lang="de-DE" dirty="0" err="1"/>
              <a:t>hypothesis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3439A2-01B3-27FD-F308-FF3BAF4DB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3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FA46A-277E-A8ED-7209-23EEB5C7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u="sng" dirty="0"/>
              <a:t>Hypothesis 1 </a:t>
            </a:r>
            <a:br>
              <a:rPr lang="en-GB" b="1" u="sng" dirty="0"/>
            </a:br>
            <a:r>
              <a:rPr lang="en-GB" sz="1800" dirty="0">
                <a:sym typeface="Wingdings" panose="05000000000000000000" pitchFamily="2" charset="2"/>
              </a:rPr>
              <a:t> There should be a correlation between a high house's grade on one hand and time since renovation on the other hand.</a:t>
            </a:r>
            <a:endParaRPr lang="en-GB" sz="1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E1C932-0023-BA6E-AFA8-61F95C8C6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3557376" cy="3448595"/>
          </a:xfrm>
        </p:spPr>
        <p:txBody>
          <a:bodyPr>
            <a:normAutofit/>
          </a:bodyPr>
          <a:lstStyle/>
          <a:p>
            <a:r>
              <a:rPr lang="en-US" dirty="0"/>
              <a:t>Low number of records of renovated houses (631)</a:t>
            </a:r>
          </a:p>
          <a:p>
            <a:r>
              <a:rPr lang="en-US" dirty="0">
                <a:sym typeface="Wingdings" panose="05000000000000000000" pitchFamily="2" charset="2"/>
              </a:rPr>
              <a:t>No scope of renovation in data</a:t>
            </a:r>
            <a:endParaRPr lang="en-US" dirty="0"/>
          </a:p>
          <a:p>
            <a:r>
              <a:rPr lang="en-US" dirty="0"/>
              <a:t>Weak correlation showing </a:t>
            </a:r>
            <a:r>
              <a:rPr lang="en-US" u="sng" dirty="0"/>
              <a:t>short time</a:t>
            </a:r>
            <a:r>
              <a:rPr lang="en-US" dirty="0"/>
              <a:t> since renovation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u="sng" dirty="0">
                <a:sym typeface="Wingdings" panose="05000000000000000000" pitchFamily="2" charset="2"/>
              </a:rPr>
              <a:t>higher grade</a:t>
            </a:r>
          </a:p>
        </p:txBody>
      </p:sp>
      <p:pic>
        <p:nvPicPr>
          <p:cNvPr id="5" name="Inhaltsplatzhalter 4" descr="Ein Bild, das Text, Reihe, Diagramm, parallel enthält.">
            <a:extLst>
              <a:ext uri="{FF2B5EF4-FFF2-40B4-BE49-F238E27FC236}">
                <a16:creationId xmlns:a16="http://schemas.microsoft.com/office/drawing/2014/main" id="{F77816CA-9EE3-AFA1-399E-7863FD138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0" b="3"/>
          <a:stretch>
            <a:fillRect/>
          </a:stretch>
        </p:blipFill>
        <p:spPr>
          <a:xfrm>
            <a:off x="5388429" y="2061525"/>
            <a:ext cx="5666425" cy="38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9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81367B5-270C-7E00-FFB9-2A608062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/>
            <a:r>
              <a:rPr lang="en-GB" b="1" u="sng" dirty="0"/>
              <a:t>Hypothesis 2</a:t>
            </a:r>
            <a:br>
              <a:rPr lang="en-GB" b="1" u="sng" dirty="0"/>
            </a:br>
            <a:r>
              <a:rPr lang="en-GB" sz="1600" dirty="0">
                <a:sym typeface="Wingdings" panose="05000000000000000000" pitchFamily="2" charset="2"/>
              </a:rPr>
              <a:t> There should be a correlation between a high price per </a:t>
            </a:r>
            <a:r>
              <a:rPr lang="en-GB" sz="1600" dirty="0" err="1">
                <a:sym typeface="Wingdings" panose="05000000000000000000" pitchFamily="2" charset="2"/>
              </a:rPr>
              <a:t>sqft</a:t>
            </a:r>
            <a:r>
              <a:rPr lang="en-GB" sz="1600" dirty="0">
                <a:sym typeface="Wingdings" panose="05000000000000000000" pitchFamily="2" charset="2"/>
              </a:rPr>
              <a:t> and the location based on zip-codes.</a:t>
            </a:r>
            <a:br>
              <a:rPr lang="en-GB" sz="1600" dirty="0"/>
            </a:br>
            <a:endParaRPr lang="de-DE" sz="1600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A28FD7E-B946-6DE5-6C6E-E0829F667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3785976" cy="3448595"/>
          </a:xfrm>
        </p:spPr>
        <p:txBody>
          <a:bodyPr/>
          <a:lstStyle/>
          <a:p>
            <a:r>
              <a:rPr lang="en-GB" noProof="0"/>
              <a:t>Strong correlation between zip-code and price per living </a:t>
            </a:r>
            <a:r>
              <a:rPr lang="en-GB" noProof="0" dirty="0" err="1"/>
              <a:t>squarefoot</a:t>
            </a:r>
            <a:endParaRPr lang="en-GB" noProof="0" dirty="0"/>
          </a:p>
          <a:p>
            <a:r>
              <a:rPr lang="en-GB" noProof="0" dirty="0"/>
              <a:t>City </a:t>
            </a:r>
            <a:r>
              <a:rPr lang="en-GB" noProof="0" dirty="0" err="1"/>
              <a:t>center</a:t>
            </a:r>
            <a:r>
              <a:rPr lang="en-GB" noProof="0" dirty="0"/>
              <a:t> with high population density </a:t>
            </a:r>
            <a:r>
              <a:rPr lang="en-GB" noProof="0" dirty="0">
                <a:sym typeface="Wingdings" panose="05000000000000000000" pitchFamily="2" charset="2"/>
              </a:rPr>
              <a:t> high price per living </a:t>
            </a:r>
            <a:r>
              <a:rPr lang="en-GB" noProof="0" dirty="0" err="1">
                <a:sym typeface="Wingdings" panose="05000000000000000000" pitchFamily="2" charset="2"/>
              </a:rPr>
              <a:t>squarefoot</a:t>
            </a:r>
            <a:endParaRPr lang="en-GB" noProof="0" dirty="0">
              <a:sym typeface="Wingdings" panose="05000000000000000000" pitchFamily="2" charset="2"/>
            </a:endParaRPr>
          </a:p>
          <a:p>
            <a:r>
              <a:rPr lang="en-GB" noProof="0" dirty="0">
                <a:sym typeface="Wingdings" panose="05000000000000000000" pitchFamily="2" charset="2"/>
              </a:rPr>
              <a:t>Most likely different in rural areas</a:t>
            </a:r>
            <a:endParaRPr lang="en-GB" noProof="0" dirty="0"/>
          </a:p>
        </p:txBody>
      </p:sp>
      <p:pic>
        <p:nvPicPr>
          <p:cNvPr id="16" name="Inhaltsplatzhalter 15" descr="Ein Bild, das Reihe,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8D3E5CBF-153F-188A-7942-D2480615E9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49" y="1865738"/>
            <a:ext cx="6433139" cy="4020711"/>
          </a:xfrm>
        </p:spPr>
      </p:pic>
    </p:spTree>
    <p:extLst>
      <p:ext uri="{BB962C8B-B14F-4D97-AF65-F5344CB8AC3E}">
        <p14:creationId xmlns:p14="http://schemas.microsoft.com/office/powerpoint/2010/main" val="78779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B221E-A57E-2973-5F76-9E03102BD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E7D8F57-D1B6-9BC7-032B-013A671B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u="sng" dirty="0"/>
              <a:t>Hypothesis 3</a:t>
            </a:r>
            <a:br>
              <a:rPr lang="en-GB" sz="3600" b="1" u="sng" dirty="0"/>
            </a:br>
            <a:r>
              <a:rPr lang="en-GB" sz="1600" dirty="0">
                <a:sym typeface="Wingdings" panose="05000000000000000000" pitchFamily="2" charset="2"/>
              </a:rPr>
              <a:t> The higher price correlates to high </a:t>
            </a:r>
            <a:r>
              <a:rPr lang="en-GB" sz="1600" dirty="0" err="1">
                <a:sym typeface="Wingdings" panose="05000000000000000000" pitchFamily="2" charset="2"/>
              </a:rPr>
              <a:t>sqft</a:t>
            </a:r>
            <a:r>
              <a:rPr lang="en-GB" sz="1600" dirty="0">
                <a:sym typeface="Wingdings" panose="05000000000000000000" pitchFamily="2" charset="2"/>
              </a:rPr>
              <a:t> of nearest neighbours' houses.</a:t>
            </a:r>
            <a:br>
              <a:rPr lang="en-GB" sz="1800" dirty="0"/>
            </a:br>
            <a:br>
              <a:rPr lang="en-GB" sz="1050" dirty="0"/>
            </a:br>
            <a:endParaRPr lang="de-DE" sz="1050" dirty="0"/>
          </a:p>
        </p:txBody>
      </p:sp>
      <p:pic>
        <p:nvPicPr>
          <p:cNvPr id="15" name="Inhaltsplatzhalter 14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B02C612D-C0A5-FC66-EDEA-F0E3E58943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2" y="2187046"/>
            <a:ext cx="5492173" cy="3661448"/>
          </a:xfrm>
        </p:spPr>
      </p:pic>
      <p:pic>
        <p:nvPicPr>
          <p:cNvPr id="18" name="Inhaltsplatzhalter 1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3ED8D87C-97EE-FEA0-4F97-1E1401DC4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190221"/>
            <a:ext cx="5492173" cy="3661448"/>
          </a:xfrm>
        </p:spPr>
      </p:pic>
    </p:spTree>
    <p:extLst>
      <p:ext uri="{BB962C8B-B14F-4D97-AF65-F5344CB8AC3E}">
        <p14:creationId xmlns:p14="http://schemas.microsoft.com/office/powerpoint/2010/main" val="221589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8917-39BC-9E17-2CD0-BA3DB2773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3528552-E34D-AE4D-B174-BDF3C105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u="sng" dirty="0"/>
              <a:t>Hypothesis 3</a:t>
            </a:r>
            <a:br>
              <a:rPr lang="en-GB" sz="3600" b="1" u="sng" dirty="0"/>
            </a:br>
            <a:r>
              <a:rPr lang="en-GB" sz="1600" dirty="0">
                <a:sym typeface="Wingdings" panose="05000000000000000000" pitchFamily="2" charset="2"/>
              </a:rPr>
              <a:t> The higher price correlates to high </a:t>
            </a:r>
            <a:r>
              <a:rPr lang="en-GB" sz="1600" dirty="0" err="1">
                <a:sym typeface="Wingdings" panose="05000000000000000000" pitchFamily="2" charset="2"/>
              </a:rPr>
              <a:t>sqft</a:t>
            </a:r>
            <a:r>
              <a:rPr lang="en-GB" sz="1600" dirty="0">
                <a:sym typeface="Wingdings" panose="05000000000000000000" pitchFamily="2" charset="2"/>
              </a:rPr>
              <a:t> of nearest neighbours' houses.</a:t>
            </a:r>
            <a:br>
              <a:rPr lang="en-GB" sz="1800" dirty="0"/>
            </a:br>
            <a:br>
              <a:rPr lang="en-GB" sz="1050" dirty="0"/>
            </a:br>
            <a:endParaRPr lang="de-DE" sz="105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EBC87C-6A16-B968-05B1-D70BA71E4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found</a:t>
            </a:r>
            <a:endParaRPr lang="de-DE" dirty="0"/>
          </a:p>
          <a:p>
            <a:r>
              <a:rPr lang="de-DE" dirty="0" err="1"/>
              <a:t>Houses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vary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span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prices</a:t>
            </a:r>
            <a:endParaRPr lang="de-DE" dirty="0"/>
          </a:p>
          <a:p>
            <a:r>
              <a:rPr lang="de-DE" dirty="0" err="1"/>
              <a:t>Houses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high </a:t>
            </a:r>
            <a:r>
              <a:rPr lang="de-DE" dirty="0" err="1"/>
              <a:t>variance</a:t>
            </a:r>
            <a:r>
              <a:rPr lang="de-DE" dirty="0"/>
              <a:t> in </a:t>
            </a:r>
            <a:r>
              <a:rPr lang="de-DE" dirty="0" err="1"/>
              <a:t>price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71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3CC5-34D6-A6BB-E742-F7093C99B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FA07A-EB53-386F-8CF1-6A837999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 </a:t>
            </a:r>
            <a:r>
              <a:rPr lang="de-DE" dirty="0" err="1"/>
              <a:t>customer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C82EAE-A2F9-D52B-0F08-2F406093B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183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748BD-5F5D-6D55-4D20-29125CA51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4EADB8D-696D-7A2E-95B1-FC22E696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pPr algn="ctr"/>
            <a:r>
              <a:rPr lang="en-GB" sz="4000" dirty="0"/>
              <a:t>Client </a:t>
            </a:r>
            <a:br>
              <a:rPr lang="en-GB" sz="4000" dirty="0"/>
            </a:br>
            <a:r>
              <a:rPr lang="en-GB" sz="4000" dirty="0"/>
              <a:t>Zachary Brooks</a:t>
            </a:r>
            <a:endParaRPr lang="de-DE" sz="40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C6E40FF-8A5F-AE91-0E0F-75F88A833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9217" y="2017343"/>
            <a:ext cx="9609706" cy="3441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noProof="0" dirty="0"/>
              <a:t> </a:t>
            </a:r>
          </a:p>
          <a:p>
            <a:pPr lvl="1"/>
            <a:r>
              <a:rPr lang="en-GB" sz="2400" noProof="0" dirty="0"/>
              <a:t>A </a:t>
            </a:r>
            <a:r>
              <a:rPr lang="en-GB" sz="2400" dirty="0"/>
              <a:t>s</a:t>
            </a:r>
            <a:r>
              <a:rPr lang="en-GB" sz="2400" noProof="0" dirty="0" err="1"/>
              <a:t>eller</a:t>
            </a:r>
            <a:r>
              <a:rPr lang="en-GB" sz="2400" noProof="0" dirty="0"/>
              <a:t> seeking for high profits</a:t>
            </a:r>
          </a:p>
          <a:p>
            <a:pPr lvl="1"/>
            <a:r>
              <a:rPr lang="en-GB" sz="2400" noProof="0" dirty="0"/>
              <a:t>Invests in historical houses in the best neighbourhoods</a:t>
            </a:r>
          </a:p>
          <a:p>
            <a:pPr lvl="1"/>
            <a:r>
              <a:rPr lang="en-GB" sz="2400" noProof="0" dirty="0"/>
              <a:t>Asking for best timing to sell within a year?</a:t>
            </a:r>
          </a:p>
          <a:p>
            <a:pPr lvl="1"/>
            <a:r>
              <a:rPr lang="en-GB" sz="2400" noProof="0" dirty="0"/>
              <a:t>Unsure about renovation contributes to profit optimisation?</a:t>
            </a:r>
          </a:p>
        </p:txBody>
      </p:sp>
    </p:spTree>
    <p:extLst>
      <p:ext uri="{BB962C8B-B14F-4D97-AF65-F5344CB8AC3E}">
        <p14:creationId xmlns:p14="http://schemas.microsoft.com/office/powerpoint/2010/main" val="372517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D785A-EFA7-7703-03CA-655A31D0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selling</a:t>
            </a:r>
            <a:r>
              <a:rPr lang="de-DE" dirty="0"/>
              <a:t> and </a:t>
            </a:r>
            <a:r>
              <a:rPr lang="de-DE" dirty="0" err="1"/>
              <a:t>buying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high </a:t>
            </a:r>
            <a:r>
              <a:rPr lang="de-DE" dirty="0" err="1">
                <a:sym typeface="Wingdings" panose="05000000000000000000" pitchFamily="2" charset="2"/>
              </a:rPr>
              <a:t>profit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11132F-EB7D-1B41-809A-A259380B8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noProof="0" dirty="0"/>
              <a:t>House prices vary over the year</a:t>
            </a:r>
          </a:p>
          <a:p>
            <a:r>
              <a:rPr lang="en-GB" noProof="0" dirty="0"/>
              <a:t>February: prices below average </a:t>
            </a:r>
          </a:p>
          <a:p>
            <a:pPr lvl="1"/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u="sng" noProof="0" dirty="0">
                <a:sym typeface="Wingdings" panose="05000000000000000000" pitchFamily="2" charset="2"/>
              </a:rPr>
              <a:t>time to buy</a:t>
            </a:r>
          </a:p>
          <a:p>
            <a:r>
              <a:rPr lang="en-GB" dirty="0">
                <a:sym typeface="Wingdings" panose="05000000000000000000" pitchFamily="2" charset="2"/>
              </a:rPr>
              <a:t>April: prices above average</a:t>
            </a:r>
          </a:p>
          <a:p>
            <a:pPr lvl="1"/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u="sng" noProof="0" dirty="0">
                <a:sym typeface="Wingdings" panose="05000000000000000000" pitchFamily="2" charset="2"/>
              </a:rPr>
              <a:t>time to sell</a:t>
            </a:r>
            <a:r>
              <a:rPr lang="en-GB" noProof="0" dirty="0">
                <a:sym typeface="Wingdings" panose="05000000000000000000" pitchFamily="2" charset="2"/>
              </a:rPr>
              <a:t> </a:t>
            </a:r>
            <a:endParaRPr lang="en-GB" noProof="0" dirty="0"/>
          </a:p>
        </p:txBody>
      </p:sp>
      <p:pic>
        <p:nvPicPr>
          <p:cNvPr id="6" name="Inhaltsplatzhalter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2BD06E9F-6C2E-AA54-F8FB-0F885D3837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38" y="2010878"/>
            <a:ext cx="6070288" cy="3793929"/>
          </a:xfrm>
        </p:spPr>
      </p:pic>
    </p:spTree>
    <p:extLst>
      <p:ext uri="{BB962C8B-B14F-4D97-AF65-F5344CB8AC3E}">
        <p14:creationId xmlns:p14="http://schemas.microsoft.com/office/powerpoint/2010/main" val="1502259348"/>
      </p:ext>
    </p:extLst>
  </p:cSld>
  <p:clrMapOvr>
    <a:masterClrMapping/>
  </p:clrMapOvr>
</p:sld>
</file>

<file path=ppt/theme/theme1.xml><?xml version="1.0" encoding="utf-8"?>
<a:theme xmlns:a="http://schemas.openxmlformats.org/drawingml/2006/main" name="Katalog">
  <a:themeElements>
    <a:clrScheme name="Katalog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Katalog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talog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315</Words>
  <Application>Microsoft Office PowerPoint</Application>
  <PresentationFormat>Breitbild</PresentationFormat>
  <Paragraphs>34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Wingdings</vt:lpstr>
      <vt:lpstr>Katalog</vt:lpstr>
      <vt:lpstr>EDA-project</vt:lpstr>
      <vt:lpstr>personal hypothesis</vt:lpstr>
      <vt:lpstr>Hypothesis 1   There should be a correlation between a high house's grade on one hand and time since renovation on the other hand.</vt:lpstr>
      <vt:lpstr>Hypothesis 2  There should be a correlation between a high price per sqft and the location based on zip-codes. </vt:lpstr>
      <vt:lpstr>Hypothesis 3  The higher price correlates to high sqft of nearest neighbours' houses.  </vt:lpstr>
      <vt:lpstr>Hypothesis 3  The higher price correlates to high sqft of nearest neighbours' houses.  </vt:lpstr>
      <vt:lpstr>My customer</vt:lpstr>
      <vt:lpstr>Client  Zachary Brooks</vt:lpstr>
      <vt:lpstr>Timing for selling and buying   high profit</vt:lpstr>
      <vt:lpstr>Backup</vt:lpstr>
      <vt:lpstr>Hypothesis 1   There should be a correlation between a high house's grade and short time since renovation</vt:lpstr>
      <vt:lpstr>Hypothesis 2  There should be a correlation between a high price per sqft and the location based on zip-codes.</vt:lpstr>
      <vt:lpstr>Hypothesis 3  The higher price correlates to high sqft of nearest neighbours' houses.  </vt:lpstr>
      <vt:lpstr>Timing for selling and buying   high profit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Jonatan Stursberg</dc:creator>
  <cp:lastModifiedBy>Jonatan Stursberg</cp:lastModifiedBy>
  <cp:revision>7</cp:revision>
  <dcterms:created xsi:type="dcterms:W3CDTF">2025-07-09T09:11:10Z</dcterms:created>
  <dcterms:modified xsi:type="dcterms:W3CDTF">2025-07-11T12:11:45Z</dcterms:modified>
</cp:coreProperties>
</file>